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30"/>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1319" r:id="rId70"/>
    <p:sldId id="309" r:id="rId71"/>
    <p:sldId id="422" r:id="rId72"/>
    <p:sldId id="579" r:id="rId73"/>
    <p:sldId id="580" r:id="rId74"/>
    <p:sldId id="581" r:id="rId75"/>
    <p:sldId id="459" r:id="rId76"/>
    <p:sldId id="501" r:id="rId77"/>
    <p:sldId id="505" r:id="rId78"/>
    <p:sldId id="506" r:id="rId79"/>
    <p:sldId id="508" r:id="rId80"/>
    <p:sldId id="509" r:id="rId81"/>
    <p:sldId id="464" r:id="rId82"/>
    <p:sldId id="746" r:id="rId83"/>
    <p:sldId id="653" r:id="rId84"/>
    <p:sldId id="654" r:id="rId85"/>
    <p:sldId id="655" r:id="rId86"/>
    <p:sldId id="656" r:id="rId87"/>
    <p:sldId id="657" r:id="rId88"/>
    <p:sldId id="658" r:id="rId89"/>
    <p:sldId id="659" r:id="rId90"/>
    <p:sldId id="660" r:id="rId91"/>
    <p:sldId id="666" r:id="rId92"/>
    <p:sldId id="667" r:id="rId93"/>
    <p:sldId id="668" r:id="rId94"/>
    <p:sldId id="648" r:id="rId95"/>
    <p:sldId id="649" r:id="rId96"/>
    <p:sldId id="650" r:id="rId97"/>
    <p:sldId id="651" r:id="rId98"/>
    <p:sldId id="652" r:id="rId99"/>
    <p:sldId id="669" r:id="rId100"/>
    <p:sldId id="680" r:id="rId101"/>
    <p:sldId id="670" r:id="rId102"/>
    <p:sldId id="771" r:id="rId103"/>
    <p:sldId id="671" r:id="rId104"/>
    <p:sldId id="672" r:id="rId105"/>
    <p:sldId id="673" r:id="rId106"/>
    <p:sldId id="679" r:id="rId107"/>
    <p:sldId id="772" r:id="rId108"/>
    <p:sldId id="956" r:id="rId109"/>
    <p:sldId id="791" r:id="rId110"/>
    <p:sldId id="957" r:id="rId111"/>
    <p:sldId id="955" r:id="rId112"/>
    <p:sldId id="958" r:id="rId113"/>
    <p:sldId id="261" r:id="rId114"/>
    <p:sldId id="849" r:id="rId115"/>
    <p:sldId id="682" r:id="rId116"/>
    <p:sldId id="1174" r:id="rId117"/>
    <p:sldId id="778" r:id="rId118"/>
    <p:sldId id="779" r:id="rId119"/>
    <p:sldId id="780" r:id="rId120"/>
    <p:sldId id="781" r:id="rId121"/>
    <p:sldId id="782" r:id="rId122"/>
    <p:sldId id="783" r:id="rId123"/>
    <p:sldId id="784" r:id="rId124"/>
    <p:sldId id="785" r:id="rId125"/>
    <p:sldId id="786" r:id="rId126"/>
    <p:sldId id="787" r:id="rId127"/>
    <p:sldId id="788" r:id="rId128"/>
    <p:sldId id="789" r:id="rId1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3" Type="http://schemas.openxmlformats.org/officeDocument/2006/relationships/tableStyles" Target="tableStyles.xml"/><Relationship Id="rId132" Type="http://schemas.openxmlformats.org/officeDocument/2006/relationships/viewProps" Target="viewProps.xml"/><Relationship Id="rId131" Type="http://schemas.openxmlformats.org/officeDocument/2006/relationships/presProps" Target="presProps.xml"/><Relationship Id="rId130" Type="http://schemas.openxmlformats.org/officeDocument/2006/relationships/handoutMaster" Target="handoutMasters/handoutMaster1.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https://wiki.ith.intel.com/display/ChromeOS/Crostini</a:t>
            </a:r>
            <a:endParaRPr lang="x-none" altLang="en-US"/>
          </a:p>
          <a:p>
            <a:r>
              <a:rPr lang="x-none" altLang="en-US"/>
              <a:t>https://www.cyberciti.biz/faq/installing-kvm-on-ubuntu-16-04-lts-server/</a:t>
            </a:r>
            <a:endParaRPr lang="x-none" altLang="en-US"/>
          </a:p>
          <a:p>
            <a:r>
              <a:rPr lang="x-none" altLang="en-US"/>
              <a:t>https://www.hiroom2.com/2016/07/11/ubuntu-16-04-install-kvm-and-run-virtual-machine/</a:t>
            </a:r>
            <a:endParaRPr lang="x-none" altLang="en-US"/>
          </a:p>
          <a:p>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http://www.softpanorama.org/Xwindows/exporting_display.shtml</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b="1"/>
              <a:t>import moduleName -&gt; dir(moduleName) --&gt; help(moduleName.funcName) or help(moduleName.className)</a:t>
            </a:r>
            <a:r>
              <a:rPr lang="x-none" altLang="en-US"/>
              <a:t>: Print out all exposed funcs and classes defined in the specified 'moduleName', and print out the detail message of the specified func and class specified;</a:t>
            </a:r>
            <a:endParaRPr lang="x-none" altLang="en-US"/>
          </a:p>
          <a:p>
            <a:r>
              <a:rPr lang="x-none" altLang="en-US"/>
              <a:t>help('moduleName'): Print out detail exposed classes and methods defined in the specified 'moduleName'</a:t>
            </a:r>
            <a:endParaRPr lang="x-none" altLang="en-US"/>
          </a:p>
          <a:p>
            <a:r>
              <a:rPr lang="x-none" altLang="en-US"/>
              <a:t>print(help('graphviz.Digraph')): Print out detail help message of specified defined class named 'Digraph' inside module 'graphviz'</a:t>
            </a:r>
            <a:endParaRPr lang="x-none" altLang="en-US"/>
          </a:p>
          <a:p>
            <a:r>
              <a:rPr lang="x-none" altLang="en-US"/>
              <a:t>help('graphviz.pipe'): Print out detail help message of specified defined method named 'pipe()' inside module 'graphviz'</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7.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image" Target="../media/image58.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image" Target="../media/image5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image" Target="../media/image60.GIF"/></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emf"/></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GIF"/><Relationship Id="rId1" Type="http://schemas.openxmlformats.org/officeDocument/2006/relationships/image" Target="../media/image11.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50000"/>
              </a:lnSpc>
            </a:pPr>
            <a:r>
              <a:rPr lang="x-none" altLang="en-US" dirty="0"/>
              <a:t>Test your images on QEMU (optional)</a:t>
            </a:r>
            <a:endParaRPr lang="x-none" altLang="en-US" dirty="0"/>
          </a:p>
          <a:p>
            <a:pPr lvl="1" fontAlgn="auto">
              <a:lnSpc>
                <a:spcPct val="150000"/>
              </a:lnSpc>
            </a:pPr>
            <a:r>
              <a:rPr lang="x-none" altLang="en-US" dirty="0"/>
              <a:t>Assume you have QEMU at system-wide ($ sudo apt-get install qemu-kvm), and remember to turn on visualization in BIOS</a:t>
            </a:r>
            <a:endParaRPr lang="x-none" altLang="en-US" dirty="0"/>
          </a:p>
          <a:p>
            <a:pPr lvl="1" fontAlgn="auto">
              <a:lnSpc>
                <a:spcPct val="150000"/>
              </a:lnSpc>
            </a:pPr>
            <a:r>
              <a:rPr lang="x-none" altLang="en-US" dirty="0"/>
              <a:t>Build image for QEMU (inside chroot)</a:t>
            </a:r>
            <a:endParaRPr lang="x-none" altLang="en-US" dirty="0"/>
          </a:p>
          <a:p>
            <a:pPr lvl="2" fontAlgn="auto">
              <a:lnSpc>
                <a:spcPct val="150000"/>
              </a:lnSpc>
            </a:pPr>
            <a:r>
              <a:rPr lang="x-none" altLang="en-US" dirty="0"/>
              <a:t>(cr) $ ./image_to_vm.sh --from=../build/images/your_platform_name/latest --board=${BOARD}</a:t>
            </a:r>
            <a:endParaRPr lang="x-none" altLang="en-US" dirty="0"/>
          </a:p>
          <a:p>
            <a:pPr lvl="2" fontAlgn="auto">
              <a:lnSpc>
                <a:spcPct val="150000"/>
              </a:lnSpc>
            </a:pPr>
            <a:r>
              <a:rPr lang="x-none" altLang="en-US" dirty="0"/>
              <a:t>Launch QEMU with image (outside chroot)</a:t>
            </a:r>
            <a:endParaRPr lang="x-none" altLang="en-US" dirty="0"/>
          </a:p>
          <a:p>
            <a:pPr lvl="2" fontAlgn="auto">
              <a:lnSpc>
                <a:spcPct val="150000"/>
              </a:lnSpc>
            </a:pPr>
            <a:r>
              <a:rPr lang="x-none" altLang="en-US" dirty="0"/>
              <a:t>$ sudo kvm -m 2048 -hda src/build/images/auron/latest/chromiumos_qemu_image.bin -net nic,model=e1000 -net user</a:t>
            </a:r>
            <a:endParaRPr lang="x-none" altLang="en-US" dirty="0"/>
          </a:p>
          <a:p>
            <a:pPr lvl="2" fontAlgn="auto">
              <a:lnSpc>
                <a:spcPct val="15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5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95"/>
            <a:ext cx="10515600" cy="5455920"/>
          </a:xfrm>
        </p:spPr>
        <p:txBody>
          <a:bodyPr>
            <a:normAutofit fontScale="7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72500"/>
          </a:bodyPr>
          <a:lstStyle/>
          <a:p>
            <a:pPr fontAlgn="auto">
              <a:lnSpc>
                <a:spcPct val="150000"/>
              </a:lnSpc>
            </a:pPr>
            <a:r>
              <a:rPr lang="zh-CN" altLang="en-US"/>
              <a:t>Selecting the output-device, resolution, and scan-out buffers is called “modesetting”.</a:t>
            </a:r>
            <a:endParaRPr lang="zh-CN" altLang="en-US"/>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07975"/>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55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endParaRPr lang="zh-CN" altLang="en-US"/>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endParaRPr lang="zh-CN" altLang="en-US">
              <a:sym typeface="+mn-ea"/>
            </a:endParaRPr>
          </a:p>
          <a:p>
            <a:pPr fontAlgn="auto">
              <a:lnSpc>
                <a:spcPct val="150000"/>
              </a:lnSpc>
            </a:pPr>
            <a:r>
              <a:rPr lang="zh-CN" altLang="en-US">
                <a:sym typeface="+mn-ea"/>
              </a:rPr>
              <a:t>.rates 为这个DAI能支援的sample rate (采样率)</a:t>
            </a:r>
            <a:endParaRPr lang="zh-CN" altLang="en-US">
              <a:sym typeface="+mn-ea"/>
            </a:endParaRPr>
          </a:p>
          <a:p>
            <a:pPr fontAlgn="auto">
              <a:lnSpc>
                <a:spcPct val="150000"/>
              </a:lnSpc>
            </a:pPr>
            <a:r>
              <a:rPr lang="zh-CN" altLang="en-US"/>
              <a:t>.formats为这个DAI能支援的格式</a:t>
            </a:r>
            <a:r>
              <a:rPr lang="en-US" altLang="zh-CN"/>
              <a:t>, 当使用者在使用这个DAI播放或录音的时候ALSA将会判断此codec能不能支援</a:t>
            </a:r>
            <a:endParaRPr lang="en-US" altLang="zh-CN"/>
          </a:p>
          <a:p>
            <a:pPr fontAlgn="auto">
              <a:lnSpc>
                <a:spcPct val="150000"/>
              </a:lnSpc>
            </a:pPr>
            <a:r>
              <a:rPr lang="zh-CN" altLang="en-US"/>
              <a:t>.ops = &amp;rt5640_aif_dai_ops,就是使用这组DAI时codec相对应的设定了</a:t>
            </a:r>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normAutofit fontScale="5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endParaRPr lang="en-US" dirty="0"/>
          </a:p>
          <a:p>
            <a:pPr fontAlgn="auto">
              <a:lnSpc>
                <a:spcPct val="150000"/>
              </a:lnSpc>
            </a:pPr>
            <a:r>
              <a:rPr lang="x-none"/>
              <a:t>Add kernel driver:</a:t>
            </a:r>
            <a:endParaRPr lang="x-none"/>
          </a:p>
          <a:p>
            <a:pPr lvl="1" fontAlgn="auto">
              <a:lnSpc>
                <a:spcPct val="150000"/>
              </a:lnSpc>
            </a:pPr>
            <a:r>
              <a:rPr lang="x-none" sz="2400"/>
              <a:t>Locate used kernel via "cros_workon --board xxx --list all" to locate used kernel, then enable driver in kernel config, then "cros_workon start ..."</a:t>
            </a:r>
            <a:endParaRPr lang="x-none" sz="2400"/>
          </a:p>
          <a:p>
            <a:pPr fontAlgn="auto">
              <a:lnSpc>
                <a:spcPct val="150000"/>
              </a:lnSpc>
            </a:pPr>
            <a:r>
              <a:rPr lang="x-none"/>
              <a:t>Add userspace packages:</a:t>
            </a:r>
            <a:endParaRPr lang="x-none"/>
          </a:p>
          <a:p>
            <a:pPr lvl="1" fontAlgn="auto">
              <a:lnSpc>
                <a:spcPct val="150000"/>
              </a:lnSpc>
            </a:pPr>
            <a:r>
              <a:rPr lang="x-none"/>
              <a:t>Suggested reading: Gentoo Development Guide - Ebuild Writing (https://devmanual.gentoo.org/ebuild-writing/)</a:t>
            </a:r>
            <a:endParaRPr lang="x-none"/>
          </a:p>
          <a:p>
            <a:pPr lvl="1" fontAlgn="auto">
              <a:lnSpc>
                <a:spcPct val="150000"/>
              </a:lnSpc>
            </a:pPr>
            <a:r>
              <a:rPr lang="x-none"/>
              <a:t>Suggested reading: Chromium OS Portage Build FAQ (http://www.chromium.org/chromium-os/how-tos-and-troubleshooting/portage-build-faq)</a:t>
            </a:r>
            <a:endParaRPr 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27500" lnSpcReduction="20000"/>
          </a:bodyPr>
          <a:lstStyle/>
          <a:p>
            <a:pPr fontAlgn="auto">
              <a:lnSpc>
                <a:spcPct val="150000"/>
              </a:lnSpc>
            </a:pPr>
            <a:r>
              <a:rPr lang="x-none" altLang="en-US"/>
              <a:t>mkdir -p ~/workspace/chromiumos; cd ~/workspace/chromiumos</a:t>
            </a:r>
            <a:endParaRPr lang="x-none" altLang="en-US"/>
          </a:p>
          <a:p>
            <a:pPr fontAlgn="auto">
              <a:lnSpc>
                <a:spcPct val="150000"/>
              </a:lnSpc>
            </a:pPr>
            <a:r>
              <a:rPr lang="en-US" altLang="zh-CN"/>
              <a:t>$repo init -u http://git.chromium.org/git/manifest -m minilayout.xml</a:t>
            </a:r>
            <a:endParaRPr lang="en-US" altLang="zh-CN"/>
          </a:p>
          <a:p>
            <a:pPr fontAlgn="auto">
              <a:lnSpc>
                <a:spcPct val="150000"/>
              </a:lnSpc>
            </a:pPr>
            <a:r>
              <a:rPr lang="en-US" altLang="zh-CN"/>
              <a:t>$repo sync</a:t>
            </a:r>
            <a:endParaRPr lang="en-US" altLang="zh-CN"/>
          </a:p>
          <a:p>
            <a:pPr fontAlgn="auto">
              <a:lnSpc>
                <a:spcPct val="150000"/>
              </a:lnSpc>
            </a:pPr>
            <a:r>
              <a:rPr lang="en-US" altLang="zh-CN"/>
              <a:t>$cd src/scripts</a:t>
            </a:r>
            <a:endParaRPr lang="en-US" altLang="zh-CN"/>
          </a:p>
          <a:p>
            <a:pPr fontAlgn="auto">
              <a:lnSpc>
                <a:spcPct val="150000"/>
              </a:lnSpc>
            </a:pPr>
            <a:r>
              <a:rPr lang="en-US" altLang="zh-CN"/>
              <a:t>$./make_chroot</a:t>
            </a:r>
            <a:endParaRPr lang="en-US" altLang="zh-CN"/>
          </a:p>
          <a:p>
            <a:pPr lvl="1" fontAlgn="auto">
              <a:lnSpc>
                <a:spcPct val="15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50000"/>
              </a:lnSpc>
            </a:pPr>
            <a:r>
              <a:rPr lang="en-US" altLang="zh-CN" sz="2800"/>
              <a:t>$./enter_chroot.sh</a:t>
            </a:r>
            <a:endParaRPr lang="en-US" altLang="zh-CN" sz="2800"/>
          </a:p>
          <a:p>
            <a:pPr lvl="1" fontAlgn="auto">
              <a:lnSpc>
                <a:spcPct val="150000"/>
              </a:lnSpc>
            </a:pPr>
            <a:r>
              <a:rPr lang="en-US" altLang="zh-CN"/>
              <a:t>To enter the chroot in order to do development</a:t>
            </a:r>
            <a:r>
              <a:rPr lang="en-US" altLang="zh-CN" sz="2400"/>
              <a:t>.</a:t>
            </a:r>
            <a:endParaRPr lang="en-US" altLang="zh-CN" sz="2400"/>
          </a:p>
          <a:p>
            <a:pPr lvl="0" fontAlgn="auto">
              <a:lnSpc>
                <a:spcPct val="150000"/>
              </a:lnSpc>
            </a:pPr>
            <a:r>
              <a:rPr lang="en-US" altLang="zh-CN" sz="2800"/>
              <a:t>Or ./enter_chroot.sh --chrome_root=$(PATH/TO/CHROMIUM-BROWSER/SRC)</a:t>
            </a:r>
            <a:endParaRPr lang="en-US" altLang="zh-CN" sz="2800"/>
          </a:p>
          <a:p>
            <a:pPr lvl="0" fontAlgn="auto">
              <a:lnSpc>
                <a:spcPct val="15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5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5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50000"/>
              </a:lnSpc>
            </a:pPr>
            <a:r>
              <a:rPr lang="x-none" altLang="en-US">
                <a:sym typeface="+mn-ea"/>
              </a:rPr>
              <a:t>(cr)</a:t>
            </a:r>
            <a:r>
              <a:rPr lang="en-US" altLang="zh-CN" sz="2800"/>
              <a:t>$./enable_localaccount.sh USERNAME</a:t>
            </a:r>
            <a:endParaRPr lang="en-US" altLang="zh-CN" sz="2800"/>
          </a:p>
          <a:p>
            <a:pPr lvl="1" fontAlgn="auto">
              <a:lnSpc>
                <a:spcPct val="150000"/>
              </a:lnSpc>
            </a:pPr>
            <a:r>
              <a:rPr lang="en-US" altLang="zh-CN" sz="2400"/>
              <a:t>The local user account allows login with no password even if you can not connect to the Internet.</a:t>
            </a:r>
            <a:endParaRPr lang="en-US" altLang="zh-CN" sz="2400"/>
          </a:p>
          <a:p>
            <a:pPr lvl="0" fontAlgn="auto">
              <a:lnSpc>
                <a:spcPct val="150000"/>
              </a:lnSpc>
            </a:pPr>
            <a:r>
              <a:rPr lang="x-none" altLang="en-US">
                <a:sym typeface="+mn-ea"/>
              </a:rPr>
              <a:t>(cr)</a:t>
            </a:r>
            <a:r>
              <a:rPr lang="en-US" altLang="zh-CN" sz="2800"/>
              <a:t>$./set_shared_user_password.sh</a:t>
            </a:r>
            <a:endParaRPr lang="en-US" altLang="zh-CN" sz="2800"/>
          </a:p>
          <a:p>
            <a:pPr lvl="1" fontAlgn="auto">
              <a:lnSpc>
                <a:spcPct val="15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50000"/>
              </a:lnSpc>
            </a:pPr>
            <a:r>
              <a:rPr lang="x-none" altLang="en-US">
                <a:sym typeface="+mn-ea"/>
              </a:rPr>
              <a:t>(cr)</a:t>
            </a:r>
            <a:r>
              <a:rPr lang="en-US" altLang="zh-CN"/>
              <a:t>$ ./build_packages --board="x86-generic" --jobs=4</a:t>
            </a:r>
            <a:endParaRPr lang="en-US" altLang="zh-CN"/>
          </a:p>
          <a:p>
            <a:pPr lvl="1" fontAlgn="auto">
              <a:lnSpc>
                <a:spcPct val="15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50000"/>
              </a:lnSpc>
            </a:pPr>
            <a:r>
              <a:rPr lang="x-none" altLang="en-US">
                <a:sym typeface="+mn-ea"/>
              </a:rPr>
              <a:t>(cr)</a:t>
            </a:r>
            <a:r>
              <a:rPr lang="en-US" altLang="zh-CN"/>
              <a:t>$ ./build_image --noenable_rootfs_verification</a:t>
            </a:r>
            <a:endParaRPr lang="en-US" altLang="zh-CN"/>
          </a:p>
          <a:p>
            <a:pPr lvl="0" fontAlgn="auto">
              <a:lnSpc>
                <a:spcPct val="15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r>
              <a:rPr lang="en-US"/>
              <a:t>sysvinit 需要读取/etc/inittab 文件。分析这个文件的内容，它获得以下一些配置信息：</a:t>
            </a:r>
            <a:endParaRPr lang="en-US"/>
          </a:p>
          <a:p>
            <a:r>
              <a:rPr lang="en-US"/>
              <a:t>    系统需要进入的 runlevel</a:t>
            </a:r>
            <a:endParaRPr lang="en-US"/>
          </a:p>
          <a:p>
            <a:r>
              <a:rPr lang="en-US"/>
              <a:t>    捕获组合键的定义</a:t>
            </a:r>
            <a:endParaRPr lang="en-US"/>
          </a:p>
          <a:p>
            <a:r>
              <a:rPr lang="en-US"/>
              <a:t>    定义电源 fail/restore 脚本</a:t>
            </a:r>
            <a:endParaRPr lang="en-US"/>
          </a:p>
          <a:p>
            <a:r>
              <a:rPr lang="en-US"/>
              <a:t>    启动 getty 和虚拟控制台</a:t>
            </a:r>
            <a:endParaRPr lang="en-US"/>
          </a:p>
          <a:p>
            <a:r>
              <a:rPr lang="en-US"/>
              <a:t>得到配置信息后，sysvinit 顺序地执行以下这些步骤，从而将系统初始化为预订的 runlevel X。</a:t>
            </a:r>
            <a:endParaRPr lang="en-US"/>
          </a:p>
          <a:p>
            <a:r>
              <a:rPr lang="en-US"/>
              <a:t>    /etc/rc.d/rc.sysinit</a:t>
            </a:r>
            <a:endParaRPr lang="en-US"/>
          </a:p>
          <a:p>
            <a:r>
              <a:rPr lang="en-US"/>
              <a:t>    /etc/rc.d/rc 和/etc/rc.d/rcX.d/ (X 代表运行级别 0-6)</a:t>
            </a:r>
            <a:endParaRPr lang="en-US"/>
          </a:p>
          <a:p>
            <a:r>
              <a:rPr lang="en-US"/>
              <a:t>    /etc/rc.d/rc.local</a:t>
            </a:r>
            <a:endParaRPr lang="en-US"/>
          </a:p>
          <a:p>
            <a:r>
              <a:rPr lang="en-US"/>
              <a:t>    X Display Manager（如果需要的话）</a:t>
            </a:r>
            <a:endParaRPr lang="en-US"/>
          </a:p>
          <a:p>
            <a:r>
              <a:rPr lang="en-US"/>
              <a:t>rc.sysinit 主要完成以下这些工作。</a:t>
            </a:r>
            <a:endParaRPr lang="en-US"/>
          </a:p>
          <a:p>
            <a:r>
              <a:rPr lang="en-US"/>
              <a:t>    激活 udev 和 selinux</a:t>
            </a:r>
            <a:endParaRPr lang="en-US"/>
          </a:p>
          <a:p>
            <a:r>
              <a:rPr lang="en-US"/>
              <a:t>    设置定义在/etc/sysctl.conf 中的内核参数</a:t>
            </a:r>
            <a:endParaRPr lang="en-US"/>
          </a:p>
          <a:p>
            <a:r>
              <a:rPr lang="en-US"/>
              <a:t>    设置系统时钟</a:t>
            </a:r>
            <a:endParaRPr lang="en-US"/>
          </a:p>
          <a:p>
            <a:r>
              <a:rPr lang="en-US"/>
              <a:t>    加载 keymaps</a:t>
            </a:r>
            <a:endParaRPr lang="en-US"/>
          </a:p>
          <a:p>
            <a:r>
              <a:rPr lang="en-US"/>
              <a:t>    使能交换分区</a:t>
            </a:r>
            <a:endParaRPr lang="en-US"/>
          </a:p>
          <a:p>
            <a:r>
              <a:rPr lang="en-US"/>
              <a:t>    设置主机名(hostname)</a:t>
            </a:r>
            <a:endParaRPr lang="en-US"/>
          </a:p>
          <a:p>
            <a:r>
              <a:rPr lang="en-US"/>
              <a:t>    根分区检查和 remount</a:t>
            </a:r>
            <a:endParaRPr lang="en-US"/>
          </a:p>
          <a:p>
            <a:r>
              <a:rPr lang="en-US"/>
              <a:t>    激活 RAID 和 LVM 设备</a:t>
            </a:r>
            <a:endParaRPr lang="en-US"/>
          </a:p>
          <a:p>
            <a:r>
              <a:rPr lang="en-US"/>
              <a:t>    开启磁盘配额</a:t>
            </a:r>
            <a:endParaRPr lang="en-US"/>
          </a:p>
          <a:p>
            <a:r>
              <a:rPr lang="en-US"/>
              <a:t>    检查并挂载所有文件系统</a:t>
            </a:r>
            <a:endParaRPr lang="en-US"/>
          </a:p>
          <a:p>
            <a:r>
              <a:rPr lang="en-US"/>
              <a:t>    清除过期的 locks 和 PID 文件</a:t>
            </a:r>
            <a:endParaRPr lang="en-US"/>
          </a:p>
          <a:p>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45000"/>
          </a:bodyPr>
          <a:p>
            <a:r>
              <a:rPr lang="en-US"/>
              <a:t>halt</a:t>
            </a:r>
            <a:r>
              <a:rPr lang="x-none" altLang="en-US"/>
              <a:t>: </a:t>
            </a:r>
            <a:r>
              <a:rPr lang="en-US"/>
              <a:t>停止系统。</a:t>
            </a:r>
            <a:endParaRPr lang="en-US"/>
          </a:p>
          <a:p>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r>
              <a:rPr lang="en-US"/>
              <a:t>killall5</a:t>
            </a:r>
            <a:r>
              <a:rPr lang="x-none" altLang="en-US"/>
              <a:t>: </a:t>
            </a:r>
            <a:r>
              <a:rPr lang="en-US"/>
              <a:t>就是 SystemV 的 killall 命令。向除自己的会话(session)进程之外的其它进程发出信号，所以不能杀死当前使用的 shell。</a:t>
            </a:r>
            <a:endParaRPr lang="en-US"/>
          </a:p>
          <a:p>
            <a:r>
              <a:rPr lang="en-US"/>
              <a:t>last</a:t>
            </a:r>
            <a:r>
              <a:rPr lang="x-none" altLang="en-US"/>
              <a:t>: </a:t>
            </a:r>
            <a:r>
              <a:rPr lang="en-US"/>
              <a:t>回溯/var/log/wtmp 文件(或者-f 选项指定的文件)，显示自从这个文件建立以来，所有用户的登录情况。</a:t>
            </a:r>
            <a:endParaRPr lang="en-US"/>
          </a:p>
          <a:p>
            <a:r>
              <a:rPr lang="en-US"/>
              <a:t>lastb</a:t>
            </a:r>
            <a:r>
              <a:rPr lang="x-none" altLang="en-US"/>
              <a:t>: </a:t>
            </a:r>
            <a:r>
              <a:rPr lang="en-US"/>
              <a:t>作用和 last 差不多，默认情况下使用/var/log/btmp 文件，显示所有失败登录企图。</a:t>
            </a:r>
            <a:endParaRPr lang="en-US"/>
          </a:p>
          <a:p>
            <a:r>
              <a:rPr lang="en-US"/>
              <a:t>mesg</a:t>
            </a:r>
            <a:r>
              <a:rPr lang="x-none" altLang="en-US"/>
              <a:t>: </a:t>
            </a:r>
            <a:r>
              <a:rPr lang="en-US"/>
              <a:t>控制其它用户对用户终端的访问。</a:t>
            </a:r>
            <a:endParaRPr lang="en-US"/>
          </a:p>
          <a:p>
            <a:r>
              <a:rPr lang="en-US"/>
              <a:t>pidof</a:t>
            </a:r>
            <a:r>
              <a:rPr lang="x-none" altLang="en-US"/>
              <a:t>: </a:t>
            </a:r>
            <a:r>
              <a:rPr lang="en-US"/>
              <a:t>找出程序的进程识别号(pid)，输出到标准输出设备。</a:t>
            </a:r>
            <a:endParaRPr lang="en-US"/>
          </a:p>
          <a:p>
            <a:r>
              <a:rPr lang="en-US"/>
              <a:t>poweroff</a:t>
            </a:r>
            <a:r>
              <a:rPr lang="x-none" altLang="en-US"/>
              <a:t>: </a:t>
            </a:r>
            <a:r>
              <a:rPr lang="en-US"/>
              <a:t>等于 shutdown -h –p，或者 telinit 0。关闭系统并切断电源。</a:t>
            </a:r>
            <a:endParaRPr lang="en-US"/>
          </a:p>
          <a:p>
            <a:r>
              <a:rPr lang="en-US"/>
              <a:t>reboot</a:t>
            </a:r>
            <a:r>
              <a:rPr lang="x-none" altLang="en-US"/>
              <a:t>: </a:t>
            </a:r>
            <a:r>
              <a:rPr lang="en-US"/>
              <a:t>等于 shutdown –r 或者 telinit 6。重启系统。</a:t>
            </a:r>
            <a:endParaRPr lang="en-US"/>
          </a:p>
          <a:p>
            <a:r>
              <a:rPr lang="en-US"/>
              <a:t>runlevel</a:t>
            </a:r>
            <a:r>
              <a:rPr lang="x-none" altLang="en-US"/>
              <a:t>: </a:t>
            </a:r>
            <a:r>
              <a:rPr lang="en-US"/>
              <a:t>读取系统的登录记录文件(一般是/var/run/utmp)把以前和当前的系统运行级输出到标准输出设备。</a:t>
            </a:r>
            <a:endParaRPr lang="en-US"/>
          </a:p>
          <a:p>
            <a:r>
              <a:rPr lang="en-US"/>
              <a:t>shutdown</a:t>
            </a:r>
            <a:r>
              <a:rPr lang="x-none" altLang="en-US"/>
              <a:t>: </a:t>
            </a:r>
            <a:r>
              <a:rPr lang="en-US"/>
              <a:t>以一种安全的方式终止系统，所有正在登录的用户都会收到系统将要终止通知，并且不准新的登录。</a:t>
            </a:r>
            <a:endParaRPr lang="en-US"/>
          </a:p>
          <a:p>
            <a:r>
              <a:rPr lang="en-US"/>
              <a:t>sulogin</a:t>
            </a:r>
            <a:r>
              <a:rPr lang="x-none" altLang="en-US"/>
              <a:t>: </a:t>
            </a:r>
            <a:r>
              <a:rPr lang="en-US"/>
              <a:t>当系统进入单用户模式时，被 init 调用。当接收到启动加载程序传递的-b 选项时，init 也会调用 sulogin。</a:t>
            </a:r>
            <a:endParaRPr lang="en-US"/>
          </a:p>
          <a:p>
            <a:r>
              <a:rPr lang="en-US"/>
              <a:t>telinit</a:t>
            </a:r>
            <a:r>
              <a:rPr lang="x-none" altLang="en-US"/>
              <a:t>: </a:t>
            </a:r>
            <a:r>
              <a:rPr lang="en-US"/>
              <a:t>实际是 init 的一个连接，用来向 init 传送单字符参数和信号。</a:t>
            </a:r>
            <a:endParaRPr lang="en-US"/>
          </a:p>
          <a:p>
            <a:r>
              <a:rPr lang="en-US"/>
              <a:t>utmpdump</a:t>
            </a:r>
            <a:r>
              <a:rPr lang="x-none" altLang="en-US"/>
              <a:t>: </a:t>
            </a:r>
            <a:r>
              <a:rPr lang="en-US"/>
              <a:t>以一种用户友好的格式向标准输出设备显示/var/run/utmp 文件的内容。</a:t>
            </a:r>
            <a:endParaRPr lang="en-US"/>
          </a:p>
          <a:p>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840740" y="1181735"/>
            <a:ext cx="5692775" cy="5392420"/>
          </a:xfrm>
        </p:spPr>
        <p:txBody>
          <a:bodyPr>
            <a:normAutofit fontScale="60000"/>
          </a:bodyPr>
          <a:p>
            <a:pPr fontAlgn="auto">
              <a:lnSpc>
                <a:spcPct val="150000"/>
              </a:lnSpc>
            </a:pPr>
            <a:r>
              <a:rPr lang="en-US"/>
              <a:t>Job 就是一个工作的单元，一个任务或者一个服务。可以理解为 sysvinit 中的一个服务脚本。有三种类型的工作：</a:t>
            </a:r>
            <a:endParaRPr lang="en-US"/>
          </a:p>
          <a:p>
            <a:pPr lvl="1" fontAlgn="auto">
              <a:lnSpc>
                <a:spcPct val="150000"/>
              </a:lnSpc>
            </a:pPr>
            <a:r>
              <a:rPr lang="en-US"/>
              <a:t>task job</a:t>
            </a:r>
            <a:r>
              <a:rPr lang="x-none" altLang="en-US"/>
              <a:t>：代表在一定时间内会执行完毕的任务，比如删除一个文件；</a:t>
            </a:r>
            <a:endParaRPr lang="x-none" altLang="en-US"/>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fontAlgn="auto">
              <a:lnSpc>
                <a:spcPct val="150000"/>
              </a:lnSpc>
            </a:pPr>
            <a:r>
              <a:rPr lang="en-US"/>
              <a:t>abstract job</a:t>
            </a:r>
            <a:r>
              <a:rPr lang="x-none" altLang="en-US"/>
              <a:t>：仅由 upstart 内部使用，仅对理解 upstart 内部机理有所帮助。</a:t>
            </a:r>
            <a:endParaRPr lang="x-none" altLang="en-US"/>
          </a:p>
          <a:p>
            <a:pPr fontAlgn="auto">
              <a:lnSpc>
                <a:spcPct val="150000"/>
              </a:lnSpc>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60000"/>
          </a:bodyPr>
          <a:p>
            <a:r>
              <a:rPr lang="en-US"/>
              <a:t>事件在 upstart 中以通知消息的形式具体存在。一旦某个事件发生了，Upstart 就向整个系统发送一个消息。</a:t>
            </a:r>
            <a:endParaRPr lang="en-US"/>
          </a:p>
          <a:p>
            <a:r>
              <a:rPr lang="en-US"/>
              <a:t>Event 可以分为三类: signal，methods 或者 hooks。</a:t>
            </a:r>
            <a:endParaRPr lang="en-US"/>
          </a:p>
          <a:p>
            <a:pPr lvl="1"/>
            <a:r>
              <a:rPr lang="en-US"/>
              <a:t>Signals</a:t>
            </a:r>
            <a:r>
              <a:rPr lang="x-none" altLang="en-US"/>
              <a:t>:</a:t>
            </a:r>
            <a:r>
              <a:rPr lang="en-US"/>
              <a:t> 事件是非阻塞的，异步的。发送一个信号之后控制权立即返回。</a:t>
            </a:r>
            <a:endParaRPr lang="en-US"/>
          </a:p>
          <a:p>
            <a:pPr lvl="1"/>
            <a:r>
              <a:rPr lang="en-US"/>
              <a:t>Methods</a:t>
            </a:r>
            <a:r>
              <a:rPr lang="x-none" altLang="en-US"/>
              <a:t>:</a:t>
            </a:r>
            <a:r>
              <a:rPr lang="en-US"/>
              <a:t> 事件是阻塞的，同步的。</a:t>
            </a:r>
            <a:endParaRPr lang="en-US"/>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r>
              <a:rPr lang="en-US"/>
              <a:t>Job 和 Event 的相互协作</a:t>
            </a:r>
            <a:endParaRPr lang="en-US"/>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r>
              <a:rPr lang="x-none" altLang="en-US"/>
              <a:t>Job</a:t>
            </a:r>
            <a:r>
              <a:rPr lang="en-US"/>
              <a:t>配置文件</a:t>
            </a:r>
            <a:r>
              <a:rPr lang="x-none" altLang="en-US"/>
              <a:t>: 工作配置文件存放在/etc/init 下面，是以.conf 作为文件后缀的文件。</a:t>
            </a:r>
            <a:endParaRPr lang="x-none" altLang="en-US"/>
          </a:p>
          <a:p>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60000"/>
          </a:bodyPr>
          <a:p>
            <a:pPr fontAlgn="auto">
              <a:lnSpc>
                <a:spcPct val="150000"/>
              </a:lnSpc>
              <a:buClrTx/>
              <a:buSzPct val="100000"/>
              <a:buBlip>
                <a:blip r:embed="rId1"/>
              </a:buBlip>
            </a:pPr>
            <a:r>
              <a:rPr lang="en-US"/>
              <a:t>Git clone the latest coreboot package at https://github.com/coreboot/coreboot. </a:t>
            </a:r>
            <a:endParaRPr lang="en-US"/>
          </a:p>
          <a:p>
            <a:pPr fontAlgn="auto">
              <a:lnSpc>
                <a:spcPct val="150000"/>
              </a:lnSpc>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fontAlgn="auto">
              <a:lnSpc>
                <a:spcPct val="150000"/>
              </a:lnSpc>
            </a:pPr>
            <a:r>
              <a:rPr lang="en-US"/>
              <a:t>You will also need the VBT binary image. You can take this from APL_CB_MR4 source package: ./Apollo_Lake_CB_MR4/APOLLOLAKE_CB_MR3_001_28-APR-2017/intel/fsp/mainboard/leafhill/vbt.dat</a:t>
            </a:r>
            <a:endParaRPr lang="en-US"/>
          </a:p>
          <a:p>
            <a:pPr lvl="0" fontAlgn="auto">
              <a:lnSpc>
                <a:spcPct val="150000"/>
              </a:lnSpc>
              <a:buClrTx/>
              <a:buSzPct val="100000"/>
              <a:buBlip>
                <a:blip r:embed="rId2"/>
              </a:buBlip>
            </a:pPr>
            <a:r>
              <a:rPr lang="en-US"/>
              <a:t>Download the latest FSP binary from this website: https://github.com/IntelFsp/FSP/tree/ApolloLake, or if you have access to the FSP source repository, then git clone the package and build a Release FSP.</a:t>
            </a:r>
            <a:endParaRPr lang="en-US"/>
          </a:p>
          <a:p>
            <a:pPr lvl="0" fontAlgn="auto">
              <a:lnSpc>
                <a:spcPct val="150000"/>
              </a:lnSpc>
              <a:buClrTx/>
              <a:buSzPct val="100000"/>
              <a:buBlip>
                <a:blip r:embed="rId2"/>
              </a:buBlip>
            </a:pPr>
            <a:r>
              <a:rPr lang="en-US"/>
              <a:t>Spilt the FSP.fd into its three core components using the SplitFspBin.py tool: FSP_T, FSP_S, and FSP_M.</a:t>
            </a:r>
            <a:endParaRPr lang="en-US"/>
          </a:p>
          <a:p>
            <a:pPr lvl="1" fontAlgn="auto">
              <a:lnSpc>
                <a:spcPct val="150000"/>
              </a:lnSpc>
            </a:pPr>
            <a:r>
              <a:rPr lang="en-US"/>
              <a:t>Important Note: The FSP_T will not be used on the build. Only the FSP_S and FSP_M are important.</a:t>
            </a:r>
            <a:endParaRPr lang="en-US"/>
          </a:p>
          <a:p>
            <a:pPr lvl="1" fontAlgn="auto">
              <a:lnSpc>
                <a:spcPct val="150000"/>
              </a:lnSpc>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40000"/>
          </a:bodyPr>
          <a:p>
            <a:pPr fontAlgn="auto">
              <a:lnSpc>
                <a:spcPct val="150000"/>
              </a:lnSpc>
            </a:pPr>
            <a:r>
              <a:rPr lang="en-US"/>
              <a:t>This subsystem has the following key components:</a:t>
            </a:r>
            <a:endParaRPr lang="en-US"/>
          </a:p>
          <a:p>
            <a:pPr fontAlgn="auto">
              <a:lnSpc>
                <a:spcPct val="150000"/>
              </a:lnSpc>
            </a:pPr>
            <a:r>
              <a:rPr lang="en-US"/>
              <a:t>    LibC, provides the write entry for applications. The entry has similar format as printk</a:t>
            </a:r>
            <a:endParaRPr lang="en-US"/>
          </a:p>
          <a:p>
            <a:pPr fontAlgn="auto">
              <a:lnSpc>
                <a:spcPct val="150000"/>
              </a:lnSpc>
            </a:pPr>
            <a:r>
              <a:rPr lang="en-US"/>
              <a:t>syslog (priority, format, …);</a:t>
            </a:r>
            <a:endParaRPr lang="en-US"/>
          </a:p>
          <a:p>
            <a:pPr fontAlgn="auto">
              <a:lnSpc>
                <a:spcPct val="150000"/>
              </a:lnSpc>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fontAlgn="auto">
              <a:lnSpc>
                <a:spcPct val="150000"/>
              </a:lnSpc>
            </a:pPr>
            <a:r>
              <a:rPr lang="en-US"/>
              <a:t>/* facility codes */</a:t>
            </a:r>
            <a:endParaRPr lang="en-US"/>
          </a:p>
          <a:p>
            <a:pPr fontAlgn="auto">
              <a:lnSpc>
                <a:spcPct val="150000"/>
              </a:lnSpc>
            </a:pPr>
            <a:r>
              <a:rPr lang="en-US"/>
              <a:t>#defineLOG_KERN(0&lt;&lt;3)/* kernel messages */</a:t>
            </a:r>
            <a:endParaRPr lang="en-US"/>
          </a:p>
          <a:p>
            <a:pPr fontAlgn="auto">
              <a:lnSpc>
                <a:spcPct val="150000"/>
              </a:lnSpc>
            </a:pPr>
            <a:r>
              <a:rPr lang="en-US"/>
              <a:t>#defineLOG_USER(1&lt;&lt;3)/* random user-level messages */</a:t>
            </a:r>
            <a:endParaRPr lang="en-US"/>
          </a:p>
          <a:p>
            <a:pPr fontAlgn="auto">
              <a:lnSpc>
                <a:spcPct val="150000"/>
              </a:lnSpc>
            </a:pPr>
            <a:r>
              <a:rPr lang="en-US"/>
              <a:t>#defineLOG_MAIL(2&lt;&lt;3)/* mail system */</a:t>
            </a:r>
            <a:endParaRPr lang="en-US"/>
          </a:p>
          <a:p>
            <a:pPr fontAlgn="auto">
              <a:lnSpc>
                <a:spcPct val="150000"/>
              </a:lnSpc>
            </a:pPr>
            <a:r>
              <a:rPr lang="en-US"/>
              <a:t>#defineLOG_DAEMON(3&lt;&lt;3)/* system daemons */</a:t>
            </a:r>
            <a:endParaRPr lang="en-US"/>
          </a:p>
          <a:p>
            <a:pPr fontAlgn="auto">
              <a:lnSpc>
                <a:spcPct val="150000"/>
              </a:lnSpc>
            </a:pPr>
            <a:r>
              <a:rPr lang="en-US"/>
              <a:t>    /dev/log, is a socket interface. All log messages from user spaces go through this socket and reach rsyslog daemon service except some messages you write to /dev/kmsg.</a:t>
            </a:r>
            <a:endParaRPr lang="en-US"/>
          </a:p>
          <a:p>
            <a:pPr fontAlgn="auto">
              <a:lnSpc>
                <a:spcPct val="150000"/>
              </a:lnSpc>
            </a:pPr>
            <a:r>
              <a:rPr lang="en-US"/>
              <a:t>    Rsyslogd, is the daemon service, which listens the /dev/log socket and /proc/kmsg, and then routes the log messages to right positions according to the priority code and configure files.</a:t>
            </a:r>
            <a:endParaRPr lang="en-US"/>
          </a:p>
          <a:p>
            <a:pPr fontAlgn="auto">
              <a:lnSpc>
                <a:spcPct val="150000"/>
              </a:lnSpc>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625" y="59055"/>
            <a:ext cx="12119610" cy="6724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Exporting DISPLAY in X Windows</a:t>
            </a:r>
            <a:endParaRPr lang="zh-CN" altLang="en-US"/>
          </a:p>
        </p:txBody>
      </p:sp>
      <p:sp>
        <p:nvSpPr>
          <p:cNvPr id="3" name="内容占位符 2"/>
          <p:cNvSpPr>
            <a:spLocks noGrp="1"/>
          </p:cNvSpPr>
          <p:nvPr>
            <p:ph idx="1"/>
          </p:nvPr>
        </p:nvSpPr>
        <p:spPr>
          <a:xfrm>
            <a:off x="838200" y="1127760"/>
            <a:ext cx="10515600" cy="5049520"/>
          </a:xfrm>
        </p:spPr>
        <p:txBody>
          <a:bodyPr>
            <a:normAutofit fontScale="60000"/>
          </a:bodyPr>
          <a:lstStyle/>
          <a:p>
            <a:pPr fontAlgn="auto">
              <a:lnSpc>
                <a:spcPct val="150000"/>
              </a:lnSpc>
            </a:pPr>
            <a:r>
              <a:rPr lang="zh-CN" altLang="en-US"/>
              <a:t>Exporting display in X11 involves two distinct operations</a:t>
            </a:r>
            <a:endParaRPr lang="zh-CN" altLang="en-US"/>
          </a:p>
          <a:p>
            <a:pPr lvl="1" fontAlgn="auto">
              <a:lnSpc>
                <a:spcPct val="150000"/>
              </a:lnSpc>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endParaRPr lang="x-none" altLang="zh-CN"/>
          </a:p>
          <a:p>
            <a:pPr lvl="1" fontAlgn="auto">
              <a:lnSpc>
                <a:spcPct val="150000"/>
              </a:lnSpc>
            </a:pPr>
            <a:r>
              <a:rPr lang="zh-CN" altLang="en-US"/>
              <a:t>Allowing server to accept X11 session from the client. This part is accomplished by using xhost + or xhost &lt;ip-from-which X11 session comes(client).</a:t>
            </a:r>
            <a:endParaRPr lang="zh-CN" altLang="en-US"/>
          </a:p>
          <a:p>
            <a:pPr fontAlgn="auto">
              <a:lnSpc>
                <a:spcPct val="15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5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60000" lnSpcReduction="10000"/>
          </a:bodyPr>
          <a:lstStyle/>
          <a:p>
            <a:pPr fontAlgn="auto">
              <a:lnSpc>
                <a:spcPct val="150000"/>
              </a:lnSpc>
            </a:pPr>
            <a:r>
              <a:rPr lang="en-US" dirty="0"/>
              <a:t>Installing </a:t>
            </a:r>
            <a:r>
              <a:rPr lang="en-US" dirty="0" err="1"/>
              <a:t>GPUTop</a:t>
            </a:r>
            <a:r>
              <a:rPr lang="en-US" dirty="0"/>
              <a:t> as a Command Line Interface on Chromium Target</a:t>
            </a:r>
            <a:endParaRPr lang="en-US" dirty="0"/>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5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50000"/>
              </a:lnSpc>
            </a:pPr>
            <a:r>
              <a:rPr lang="en-US" dirty="0"/>
              <a:t>Start up the target device, at the log in screen open a shell prompt "ctrl-alt-&lt;F2&gt;"</a:t>
            </a:r>
            <a:endParaRPr lang="en-US" dirty="0"/>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55000" lnSpcReduction="10000"/>
          </a:bodyPr>
          <a:lstStyle/>
          <a:p>
            <a:pPr fontAlgn="auto">
              <a:lnSpc>
                <a:spcPct val="150000"/>
              </a:lnSpc>
            </a:pPr>
            <a:r>
              <a:rPr lang="en-US"/>
              <a:t>Chrom</a:t>
            </a:r>
            <a:r>
              <a:rPr lang="x-none" altLang="en-US"/>
              <a:t>ium</a:t>
            </a:r>
            <a:r>
              <a:rPr lang="en-US"/>
              <a:t> OS provides a variety of logs that can help user understand the current state of the machine or what causes a crash within the system.</a:t>
            </a:r>
            <a:endParaRPr lang="en-US"/>
          </a:p>
          <a:p>
            <a:pPr lvl="1" fontAlgn="auto">
              <a:lnSpc>
                <a:spcPct val="150000"/>
              </a:lnSpc>
            </a:pPr>
            <a:r>
              <a:rPr lang="x-none" altLang="en-US"/>
              <a:t>/dev/pstore</a:t>
            </a:r>
            <a:endParaRPr lang="x-none" altLang="en-US"/>
          </a:p>
          <a:p>
            <a:pPr lvl="2" fontAlgn="auto">
              <a:lnSpc>
                <a:spcPct val="150000"/>
              </a:lnSpc>
            </a:pPr>
            <a:r>
              <a:rPr lang="en-US"/>
              <a:t>When a crash occurs that induces a reboot console-ramoops captures logs leading up to the reboot. </a:t>
            </a:r>
            <a:r>
              <a:rPr lang="x-none" altLang="en-US"/>
              <a:t>Reference: https://www.kernel.org/doc/html/latest/admin-guide/ramoops.html</a:t>
            </a:r>
            <a:endParaRPr lang="x-none" altLang="en-US"/>
          </a:p>
          <a:p>
            <a:pPr lvl="1" fontAlgn="auto">
              <a:lnSpc>
                <a:spcPct val="150000"/>
              </a:lnSpc>
            </a:pPr>
            <a:r>
              <a:rPr lang="en-US"/>
              <a:t>dmesg -w</a:t>
            </a:r>
            <a:endParaRPr lang="en-US"/>
          </a:p>
          <a:p>
            <a:pPr lvl="2" fontAlgn="auto">
              <a:lnSpc>
                <a:spcPct val="150000"/>
              </a:lnSpc>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fontAlgn="auto">
              <a:lnSpc>
                <a:spcPct val="150000"/>
              </a:lnSpc>
            </a:pPr>
            <a:r>
              <a:rPr lang="en-US"/>
              <a:t>tailf /var/log/messages</a:t>
            </a:r>
            <a:endParaRPr lang="en-US"/>
          </a:p>
          <a:p>
            <a:pPr lvl="2" fontAlgn="auto">
              <a:lnSpc>
                <a:spcPct val="150000"/>
              </a:lnSpc>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fontAlgn="auto">
              <a:lnSpc>
                <a:spcPct val="150000"/>
              </a:lnSpc>
            </a:pPr>
            <a:r>
              <a:rPr lang="en-US"/>
              <a:t>/var/log/messages.*</a:t>
            </a:r>
            <a:endParaRPr lang="en-US"/>
          </a:p>
          <a:p>
            <a:pPr lvl="2" fontAlgn="auto">
              <a:lnSpc>
                <a:spcPct val="150000"/>
              </a:lnSpc>
            </a:pPr>
            <a:r>
              <a:rPr lang="en-US"/>
              <a:t>Older versions of /var/log/messages as rotated by /usr/sbin/chromeos-cleanup-logs - which you can call manually to start a new /var/log/messages files without losing anything.</a:t>
            </a:r>
            <a:endParaRPr lang="en-US"/>
          </a:p>
          <a:p>
            <a:pPr lvl="1" fontAlgn="auto">
              <a:lnSpc>
                <a:spcPct val="150000"/>
              </a:lnSpc>
            </a:pPr>
            <a:r>
              <a:rPr lang="en-US"/>
              <a:t>/var/log/ui/ui.LATEST and /var/log/chrome/chrome</a:t>
            </a:r>
            <a:endParaRPr lang="en-US"/>
          </a:p>
          <a:p>
            <a:pPr lvl="2" fontAlgn="auto">
              <a:lnSpc>
                <a:spcPct val="150000"/>
              </a:lnSpc>
            </a:pPr>
            <a:r>
              <a:rPr lang="en-US"/>
              <a:t>Browser logs: https://chromium.googlesource.com/chromium/src/+/master/docs/chrome_os_logging.md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37500" lnSpcReduction="20000"/>
          </a:bodyPr>
          <a:lstStyle/>
          <a:p>
            <a:pPr fontAlgn="auto">
              <a:lnSpc>
                <a:spcPct val="150000"/>
              </a:lnSpc>
            </a:pPr>
            <a:r>
              <a:rPr lang="en-US"/>
              <a:t>Making kernel suspend/resume logs 8 times smaller</a:t>
            </a:r>
            <a:endParaRPr lang="en-US"/>
          </a:p>
          <a:p>
            <a:pPr lvl="1" fontAlgn="auto">
              <a:lnSpc>
                <a:spcPct val="150000"/>
              </a:lnSpc>
            </a:pPr>
            <a:r>
              <a:rPr lang="en-US"/>
              <a:t>echo 0 &gt; /sys/power/pm_print_times</a:t>
            </a:r>
            <a:endParaRPr lang="en-US"/>
          </a:p>
          <a:p>
            <a:pPr lvl="1" fontAlgn="auto">
              <a:lnSpc>
                <a:spcPct val="150000"/>
              </a:lnSpc>
            </a:pPr>
            <a:r>
              <a:rPr lang="en-US"/>
              <a:t>Or</a:t>
            </a:r>
            <a:endParaRPr lang="en-US"/>
          </a:p>
          <a:p>
            <a:pPr lvl="1" fontAlgn="auto">
              <a:lnSpc>
                <a:spcPct val="150000"/>
              </a:lnSpc>
            </a:pPr>
            <a:r>
              <a:rPr lang="en-US"/>
              <a:t>suspend_stress_test --nopm_print_times</a:t>
            </a:r>
            <a:endParaRPr lang="en-US"/>
          </a:p>
          <a:p>
            <a:pPr lvl="1" fontAlgn="auto">
              <a:lnSpc>
                <a:spcPct val="150000"/>
              </a:lnSpc>
            </a:pPr>
            <a:r>
              <a:rPr lang="en-US"/>
              <a:t>More details in https://chromium-review.googlesource.com/c/chromiumos/platform2/+/855644</a:t>
            </a:r>
            <a:endParaRPr lang="en-US"/>
          </a:p>
          <a:p>
            <a:pPr lvl="0" fontAlgn="auto">
              <a:lnSpc>
                <a:spcPct val="150000"/>
              </a:lnSpc>
            </a:pPr>
            <a:r>
              <a:rPr lang="en-US"/>
              <a:t>Handling Large Log Files</a:t>
            </a:r>
            <a:endParaRPr lang="en-US"/>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fontAlgn="auto">
              <a:lnSpc>
                <a:spcPct val="150000"/>
              </a:lnSpc>
            </a:pPr>
            <a:r>
              <a:rPr lang="x-none" altLang="en-US"/>
              <a:t>base_infosys.py</a:t>
            </a:r>
            <a:endParaRPr lang="x-none" altLang="en-US"/>
          </a:p>
          <a:p>
            <a:pPr lvl="3" fontAlgn="auto">
              <a:lnSpc>
                <a:spcPct val="150000"/>
              </a:lnSpc>
            </a:pPr>
            <a:r>
              <a:rPr lang="x-none" altLang="en-US"/>
              <a:t>diff --git a/client/bin/base_sysinfo.py b/client/bin/base_sysinfo.py</a:t>
            </a:r>
            <a:endParaRPr lang="x-none" altLang="en-US"/>
          </a:p>
          <a:p>
            <a:pPr lvl="3" fontAlgn="auto">
              <a:lnSpc>
                <a:spcPct val="150000"/>
              </a:lnSpc>
            </a:pPr>
            <a:r>
              <a:rPr lang="x-none" altLang="en-US"/>
              <a:t>index 5f3487ec3..d4f488a7f 100644</a:t>
            </a:r>
            <a:endParaRPr lang="x-none" altLang="en-US"/>
          </a:p>
          <a:p>
            <a:pPr lvl="3" fontAlgn="auto">
              <a:lnSpc>
                <a:spcPct val="150000"/>
              </a:lnSpc>
            </a:pPr>
            <a:r>
              <a:rPr lang="x-none" altLang="en-US"/>
              <a:t>--- a/client/bin/base_sysinfo.py</a:t>
            </a:r>
            <a:endParaRPr lang="x-none" altLang="en-US"/>
          </a:p>
          <a:p>
            <a:pPr lvl="3" fontAlgn="auto">
              <a:lnSpc>
                <a:spcPct val="150000"/>
              </a:lnSpc>
            </a:pPr>
            <a:r>
              <a:rPr lang="x-none" altLang="en-US"/>
              <a:t>+++ b/client/bin/base_sysinfo.py</a:t>
            </a:r>
            <a:endParaRPr lang="x-none" altLang="en-US"/>
          </a:p>
          <a:p>
            <a:pPr lvl="3" fontAlgn="auto">
              <a:lnSpc>
                <a:spcPct val="150000"/>
              </a:lnSpc>
            </a:pPr>
            <a:r>
              <a:rPr lang="x-none" altLang="en-US"/>
              <a:t>@@ -35,7 +35,6 @@ _DEFAULT_FILES_TO_LOG_PER_BOOT = [</a:t>
            </a:r>
            <a:endParaRPr lang="x-none" altLang="en-US"/>
          </a:p>
          <a:p>
            <a:pPr lvl="3" fontAlgn="auto">
              <a:lnSpc>
                <a:spcPct val="150000"/>
              </a:lnSpc>
            </a:pPr>
            <a:r>
              <a:rPr lang="x-none" altLang="en-US"/>
              <a:t>     '/proc/interrupts',</a:t>
            </a:r>
            <a:endParaRPr lang="x-none" altLang="en-US"/>
          </a:p>
          <a:p>
            <a:pPr lvl="3" fontAlgn="auto">
              <a:lnSpc>
                <a:spcPct val="150000"/>
              </a:lnSpc>
            </a:pPr>
            <a:r>
              <a:rPr lang="x-none" altLang="en-US"/>
              <a:t>     '/proc/partitions',</a:t>
            </a:r>
            <a:endParaRPr lang="x-none" altLang="en-US"/>
          </a:p>
          <a:p>
            <a:pPr lvl="3" fontAlgn="auto">
              <a:lnSpc>
                <a:spcPct val="150000"/>
              </a:lnSpc>
            </a:pPr>
            <a:r>
              <a:rPr lang="x-none" altLang="en-US"/>
              <a:t>     '/var/log/bios_info.txt',</a:t>
            </a:r>
            <a:endParaRPr lang="x-none" altLang="en-US"/>
          </a:p>
          <a:p>
            <a:pPr lvl="3" fontAlgn="auto">
              <a:lnSpc>
                <a:spcPct val="150000"/>
              </a:lnSpc>
            </a:pPr>
            <a:r>
              <a:rPr lang="x-none" altLang="en-US"/>
              <a:t>-    '/var/log/messages',</a:t>
            </a:r>
            <a:endParaRPr lang="x-none" altLang="en-US"/>
          </a:p>
          <a:p>
            <a:pPr lvl="3" fontAlgn="auto">
              <a:lnSpc>
                <a:spcPct val="150000"/>
              </a:lnSpc>
            </a:pPr>
            <a:r>
              <a:rPr lang="x-none" altLang="en-US"/>
              <a:t>     '/var/log/storage_info.txt',</a:t>
            </a:r>
            <a:endParaRPr lang="x-none" altLang="en-US"/>
          </a:p>
          <a:p>
            <a:pPr lvl="3" fontAlgn="auto">
              <a:lnSpc>
                <a:spcPct val="150000"/>
              </a:lnSpc>
            </a:pPr>
            <a:r>
              <a:rPr lang="x-none" altLang="en-US"/>
              <a:t> ] + list(constants.LOG_PSTORE_DIRS)</a:t>
            </a:r>
            <a:endParaRPr lang="x-none" altLang="en-US"/>
          </a:p>
          <a:p>
            <a:pPr lvl="3" fontAlgn="auto">
              <a:lnSpc>
                <a:spcPct val="150000"/>
              </a:lnSpc>
            </a:pPr>
            <a:r>
              <a:rPr lang="x-none" altLang="en-US"/>
              <a:t> _DEFAULT_FILES_TO_LOG_BEFORE_ITERATION = [</a:t>
            </a:r>
            <a:endParaRPr lang="x-none" altLang="en-US"/>
          </a:p>
          <a:p>
            <a:pPr lvl="3" fontAlgn="auto">
              <a:lnSpc>
                <a:spcPct val="150000"/>
              </a:lnSpc>
            </a:pPr>
            <a:r>
              <a:rPr lang="x-none" altLang="en-US"/>
              <a:t>lines 1-12/12 (END)</a:t>
            </a:r>
            <a:endParaRPr lang="x-none" altLang="en-US"/>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93445</Words>
  <Application>Kingsoft Office WPP</Application>
  <PresentationFormat>Widescreen</PresentationFormat>
  <Paragraphs>1877</Paragraphs>
  <Slides>126</Slides>
  <Notes>56</Notes>
  <HiddenSlides>0</HiddenSlides>
  <MMClips>0</MMClips>
  <ScaleCrop>false</ScaleCrop>
  <HeadingPairs>
    <vt:vector size="4" baseType="variant">
      <vt:variant>
        <vt:lpstr>主题</vt:lpstr>
      </vt:variant>
      <vt:variant>
        <vt:i4>1</vt:i4>
      </vt:variant>
      <vt:variant>
        <vt:lpstr>幻灯片标题</vt:lpstr>
      </vt:variant>
      <vt:variant>
        <vt:i4>126</vt:i4>
      </vt:variant>
    </vt:vector>
  </HeadingPairs>
  <TitlesOfParts>
    <vt:vector size="127" baseType="lpstr">
      <vt:lpstr>Office 主题</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PowerPoint 演示文稿</vt:lpstr>
      <vt:lpstr>Running Custom Containers Under Chromium OS</vt:lpstr>
      <vt:lpstr>Chromium OS UI Framework</vt:lpstr>
      <vt:lpstr>Wayland and Weston</vt:lpstr>
      <vt:lpstr>Wayland and WCodebase</vt:lpstr>
      <vt:lpstr>Weston Runtime Support Libs</vt:lpstr>
      <vt:lpstr>Exporting DISPLAY in X Windows</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640</cp:revision>
  <dcterms:created xsi:type="dcterms:W3CDTF">2019-07-05T07:05:50Z</dcterms:created>
  <dcterms:modified xsi:type="dcterms:W3CDTF">2019-07-05T07:05:50Z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